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63" r:id="rId4"/>
    <p:sldId id="264"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57" r:id="rId20"/>
    <p:sldId id="259" r:id="rId21"/>
    <p:sldId id="260" r:id="rId22"/>
    <p:sldId id="262" r:id="rId23"/>
    <p:sldId id="261" r:id="rId24"/>
    <p:sldId id="280" r:id="rId25"/>
    <p:sldId id="282" r:id="rId26"/>
    <p:sldId id="281" r:id="rId27"/>
    <p:sldId id="28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3" d="100"/>
          <a:sy n="63" d="100"/>
        </p:scale>
        <p:origin x="-2232" y="-1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C0F3DF-429D-654F-8F1E-D0733D348980}" type="datetimeFigureOut">
              <a:rPr lang="en-US" smtClean="0"/>
              <a:t>7/9/18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A314E-A859-1E44-9AA8-BE23818006D0}" type="slidenum">
              <a:rPr lang="en-US" smtClean="0"/>
              <a:t>‹#›</a:t>
            </a:fld>
            <a:endParaRPr lang="en-US"/>
          </a:p>
        </p:txBody>
      </p:sp>
    </p:spTree>
    <p:extLst>
      <p:ext uri="{BB962C8B-B14F-4D97-AF65-F5344CB8AC3E}">
        <p14:creationId xmlns:p14="http://schemas.microsoft.com/office/powerpoint/2010/main" val="1992948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C0F3DF-429D-654F-8F1E-D0733D348980}" type="datetimeFigureOut">
              <a:rPr lang="en-US" smtClean="0"/>
              <a:t>7/9/18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A314E-A859-1E44-9AA8-BE23818006D0}" type="slidenum">
              <a:rPr lang="en-US" smtClean="0"/>
              <a:t>‹#›</a:t>
            </a:fld>
            <a:endParaRPr lang="en-US"/>
          </a:p>
        </p:txBody>
      </p:sp>
    </p:spTree>
    <p:extLst>
      <p:ext uri="{BB962C8B-B14F-4D97-AF65-F5344CB8AC3E}">
        <p14:creationId xmlns:p14="http://schemas.microsoft.com/office/powerpoint/2010/main" val="138090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C0F3DF-429D-654F-8F1E-D0733D348980}" type="datetimeFigureOut">
              <a:rPr lang="en-US" smtClean="0"/>
              <a:t>7/9/18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A314E-A859-1E44-9AA8-BE23818006D0}" type="slidenum">
              <a:rPr lang="en-US" smtClean="0"/>
              <a:t>‹#›</a:t>
            </a:fld>
            <a:endParaRPr lang="en-US"/>
          </a:p>
        </p:txBody>
      </p:sp>
    </p:spTree>
    <p:extLst>
      <p:ext uri="{BB962C8B-B14F-4D97-AF65-F5344CB8AC3E}">
        <p14:creationId xmlns:p14="http://schemas.microsoft.com/office/powerpoint/2010/main" val="2774499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C0F3DF-429D-654F-8F1E-D0733D348980}" type="datetimeFigureOut">
              <a:rPr lang="en-US" smtClean="0"/>
              <a:t>7/9/18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A314E-A859-1E44-9AA8-BE23818006D0}" type="slidenum">
              <a:rPr lang="en-US" smtClean="0"/>
              <a:t>‹#›</a:t>
            </a:fld>
            <a:endParaRPr lang="en-US"/>
          </a:p>
        </p:txBody>
      </p:sp>
    </p:spTree>
    <p:extLst>
      <p:ext uri="{BB962C8B-B14F-4D97-AF65-F5344CB8AC3E}">
        <p14:creationId xmlns:p14="http://schemas.microsoft.com/office/powerpoint/2010/main" val="2429661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C0F3DF-429D-654F-8F1E-D0733D348980}" type="datetimeFigureOut">
              <a:rPr lang="en-US" smtClean="0"/>
              <a:t>7/9/18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A314E-A859-1E44-9AA8-BE23818006D0}" type="slidenum">
              <a:rPr lang="en-US" smtClean="0"/>
              <a:t>‹#›</a:t>
            </a:fld>
            <a:endParaRPr lang="en-US"/>
          </a:p>
        </p:txBody>
      </p:sp>
    </p:spTree>
    <p:extLst>
      <p:ext uri="{BB962C8B-B14F-4D97-AF65-F5344CB8AC3E}">
        <p14:creationId xmlns:p14="http://schemas.microsoft.com/office/powerpoint/2010/main" val="1250891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C0F3DF-429D-654F-8F1E-D0733D348980}" type="datetimeFigureOut">
              <a:rPr lang="en-US" smtClean="0"/>
              <a:t>7/9/18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A314E-A859-1E44-9AA8-BE23818006D0}" type="slidenum">
              <a:rPr lang="en-US" smtClean="0"/>
              <a:t>‹#›</a:t>
            </a:fld>
            <a:endParaRPr lang="en-US"/>
          </a:p>
        </p:txBody>
      </p:sp>
    </p:spTree>
    <p:extLst>
      <p:ext uri="{BB962C8B-B14F-4D97-AF65-F5344CB8AC3E}">
        <p14:creationId xmlns:p14="http://schemas.microsoft.com/office/powerpoint/2010/main" val="721304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C0F3DF-429D-654F-8F1E-D0733D348980}" type="datetimeFigureOut">
              <a:rPr lang="en-US" smtClean="0"/>
              <a:t>7/9/18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6A314E-A859-1E44-9AA8-BE23818006D0}" type="slidenum">
              <a:rPr lang="en-US" smtClean="0"/>
              <a:t>‹#›</a:t>
            </a:fld>
            <a:endParaRPr lang="en-US"/>
          </a:p>
        </p:txBody>
      </p:sp>
    </p:spTree>
    <p:extLst>
      <p:ext uri="{BB962C8B-B14F-4D97-AF65-F5344CB8AC3E}">
        <p14:creationId xmlns:p14="http://schemas.microsoft.com/office/powerpoint/2010/main" val="2381659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C0F3DF-429D-654F-8F1E-D0733D348980}" type="datetimeFigureOut">
              <a:rPr lang="en-US" smtClean="0"/>
              <a:t>7/9/18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6A314E-A859-1E44-9AA8-BE23818006D0}" type="slidenum">
              <a:rPr lang="en-US" smtClean="0"/>
              <a:t>‹#›</a:t>
            </a:fld>
            <a:endParaRPr lang="en-US"/>
          </a:p>
        </p:txBody>
      </p:sp>
    </p:spTree>
    <p:extLst>
      <p:ext uri="{BB962C8B-B14F-4D97-AF65-F5344CB8AC3E}">
        <p14:creationId xmlns:p14="http://schemas.microsoft.com/office/powerpoint/2010/main" val="231897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0F3DF-429D-654F-8F1E-D0733D348980}" type="datetimeFigureOut">
              <a:rPr lang="en-US" smtClean="0"/>
              <a:t>7/9/18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6A314E-A859-1E44-9AA8-BE23818006D0}" type="slidenum">
              <a:rPr lang="en-US" smtClean="0"/>
              <a:t>‹#›</a:t>
            </a:fld>
            <a:endParaRPr lang="en-US"/>
          </a:p>
        </p:txBody>
      </p:sp>
    </p:spTree>
    <p:extLst>
      <p:ext uri="{BB962C8B-B14F-4D97-AF65-F5344CB8AC3E}">
        <p14:creationId xmlns:p14="http://schemas.microsoft.com/office/powerpoint/2010/main" val="122878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C0F3DF-429D-654F-8F1E-D0733D348980}" type="datetimeFigureOut">
              <a:rPr lang="en-US" smtClean="0"/>
              <a:t>7/9/18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A314E-A859-1E44-9AA8-BE23818006D0}" type="slidenum">
              <a:rPr lang="en-US" smtClean="0"/>
              <a:t>‹#›</a:t>
            </a:fld>
            <a:endParaRPr lang="en-US"/>
          </a:p>
        </p:txBody>
      </p:sp>
    </p:spTree>
    <p:extLst>
      <p:ext uri="{BB962C8B-B14F-4D97-AF65-F5344CB8AC3E}">
        <p14:creationId xmlns:p14="http://schemas.microsoft.com/office/powerpoint/2010/main" val="359870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C0F3DF-429D-654F-8F1E-D0733D348980}" type="datetimeFigureOut">
              <a:rPr lang="en-US" smtClean="0"/>
              <a:t>7/9/18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A314E-A859-1E44-9AA8-BE23818006D0}" type="slidenum">
              <a:rPr lang="en-US" smtClean="0"/>
              <a:t>‹#›</a:t>
            </a:fld>
            <a:endParaRPr lang="en-US"/>
          </a:p>
        </p:txBody>
      </p:sp>
    </p:spTree>
    <p:extLst>
      <p:ext uri="{BB962C8B-B14F-4D97-AF65-F5344CB8AC3E}">
        <p14:creationId xmlns:p14="http://schemas.microsoft.com/office/powerpoint/2010/main" val="29860453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0F3DF-429D-654F-8F1E-D0733D348980}" type="datetimeFigureOut">
              <a:rPr lang="en-US" smtClean="0"/>
              <a:t>7/9/18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A314E-A859-1E44-9AA8-BE23818006D0}" type="slidenum">
              <a:rPr lang="en-US" smtClean="0"/>
              <a:t>‹#›</a:t>
            </a:fld>
            <a:endParaRPr lang="en-US"/>
          </a:p>
        </p:txBody>
      </p:sp>
    </p:spTree>
    <p:extLst>
      <p:ext uri="{BB962C8B-B14F-4D97-AF65-F5344CB8AC3E}">
        <p14:creationId xmlns:p14="http://schemas.microsoft.com/office/powerpoint/2010/main" val="3666062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6109" y="660400"/>
            <a:ext cx="7772400" cy="1470025"/>
          </a:xfrm>
        </p:spPr>
        <p:txBody>
          <a:bodyPr/>
          <a:lstStyle/>
          <a:p>
            <a:r>
              <a:rPr lang="en-US" dirty="0" smtClean="0"/>
              <a:t>Organisms in a Stuffed Animal</a:t>
            </a:r>
            <a:endParaRPr lang="en-US" dirty="0"/>
          </a:p>
        </p:txBody>
      </p:sp>
      <p:sp>
        <p:nvSpPr>
          <p:cNvPr id="3" name="Subtitle 2"/>
          <p:cNvSpPr>
            <a:spLocks noGrp="1"/>
          </p:cNvSpPr>
          <p:nvPr>
            <p:ph type="subTitle" idx="1"/>
          </p:nvPr>
        </p:nvSpPr>
        <p:spPr/>
        <p:txBody>
          <a:bodyPr/>
          <a:lstStyle/>
          <a:p>
            <a:endParaRPr lang="en-US"/>
          </a:p>
        </p:txBody>
      </p:sp>
      <p:pic>
        <p:nvPicPr>
          <p:cNvPr id="4" name="Picture 3" descr="IMG_stuffedanimal.JPG"/>
          <p:cNvPicPr>
            <a:picLocks noChangeAspect="1"/>
          </p:cNvPicPr>
          <p:nvPr/>
        </p:nvPicPr>
        <p:blipFill rotWithShape="1">
          <a:blip r:embed="rId2">
            <a:extLst>
              <a:ext uri="{28A0092B-C50C-407E-A947-70E740481C1C}">
                <a14:useLocalDpi xmlns:a14="http://schemas.microsoft.com/office/drawing/2010/main" val="0"/>
              </a:ext>
            </a:extLst>
          </a:blip>
          <a:srcRect l="20940" r="11111"/>
          <a:stretch/>
        </p:blipFill>
        <p:spPr>
          <a:xfrm>
            <a:off x="2341815" y="1787659"/>
            <a:ext cx="4405791" cy="4862994"/>
          </a:xfrm>
          <a:prstGeom prst="rect">
            <a:avLst/>
          </a:prstGeom>
        </p:spPr>
      </p:pic>
    </p:spTree>
    <p:extLst>
      <p:ext uri="{BB962C8B-B14F-4D97-AF65-F5344CB8AC3E}">
        <p14:creationId xmlns:p14="http://schemas.microsoft.com/office/powerpoint/2010/main" val="3172499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Blow Fly</a:t>
            </a:r>
            <a:endParaRPr lang="en-US" dirty="0"/>
          </a:p>
        </p:txBody>
      </p:sp>
      <p:sp>
        <p:nvSpPr>
          <p:cNvPr id="3" name="Content Placeholder 2"/>
          <p:cNvSpPr>
            <a:spLocks noGrp="1"/>
          </p:cNvSpPr>
          <p:nvPr>
            <p:ph idx="1"/>
          </p:nvPr>
        </p:nvSpPr>
        <p:spPr>
          <a:xfrm>
            <a:off x="457200" y="1076144"/>
            <a:ext cx="8229600" cy="4525963"/>
          </a:xfrm>
        </p:spPr>
        <p:txBody>
          <a:bodyPr/>
          <a:lstStyle/>
          <a:p>
            <a:r>
              <a:rPr lang="en-US" dirty="0" smtClean="0"/>
              <a:t>About 1,100 species of blow fly are known.</a:t>
            </a:r>
          </a:p>
          <a:p>
            <a:pPr lvl="0"/>
            <a:r>
              <a:rPr lang="en-US" dirty="0"/>
              <a:t>Females visit </a:t>
            </a:r>
            <a:r>
              <a:rPr lang="en-US" dirty="0" smtClean="0"/>
              <a:t>carrion(meat on a dead animal) </a:t>
            </a:r>
            <a:r>
              <a:rPr lang="en-US" dirty="0"/>
              <a:t>for egg laying.  Blow fly eggs, usually yellowish or white in color, are about 1.5 mm x 0.4 mm, and, when laid, look like rice balls. </a:t>
            </a:r>
          </a:p>
          <a:p>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t="39013" b="16441"/>
          <a:stretch/>
        </p:blipFill>
        <p:spPr bwMode="auto">
          <a:xfrm>
            <a:off x="114935" y="3728817"/>
            <a:ext cx="9029065" cy="298305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10939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Blow Fly Larvae</a:t>
            </a:r>
            <a:endParaRPr lang="en-US" dirty="0"/>
          </a:p>
        </p:txBody>
      </p:sp>
      <p:sp>
        <p:nvSpPr>
          <p:cNvPr id="3" name="Content Placeholder 2"/>
          <p:cNvSpPr>
            <a:spLocks noGrp="1"/>
          </p:cNvSpPr>
          <p:nvPr>
            <p:ph idx="1"/>
          </p:nvPr>
        </p:nvSpPr>
        <p:spPr>
          <a:xfrm>
            <a:off x="457200" y="1338172"/>
            <a:ext cx="8229600" cy="4525963"/>
          </a:xfrm>
        </p:spPr>
        <p:txBody>
          <a:bodyPr>
            <a:normAutofit/>
          </a:bodyPr>
          <a:lstStyle/>
          <a:p>
            <a:r>
              <a:rPr lang="en-US" dirty="0" smtClean="0"/>
              <a:t>A female blow flies lays between 150-200 eggs per batch, which ends up being around 2,000 eggs in her life.</a:t>
            </a:r>
          </a:p>
          <a:p>
            <a:pPr lvl="0"/>
            <a:r>
              <a:rPr lang="en-US" dirty="0"/>
              <a:t>Hatching from an egg to the first larval stage (maggot) takes about eight hours to one day.</a:t>
            </a:r>
          </a:p>
          <a:p>
            <a:endParaRPr lang="en-US" dirty="0" smtClean="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31801" y="3950530"/>
            <a:ext cx="4230871" cy="2887314"/>
          </a:xfrm>
          <a:prstGeom prst="rect">
            <a:avLst/>
          </a:prstGeom>
          <a:noFill/>
          <a:ln>
            <a:noFill/>
          </a:ln>
        </p:spPr>
      </p:pic>
      <p:pic>
        <p:nvPicPr>
          <p:cNvPr id="5" name="Picture 4"/>
          <p:cNvPicPr/>
          <p:nvPr/>
        </p:nvPicPr>
        <p:blipFill rotWithShape="1">
          <a:blip r:embed="rId3">
            <a:extLst>
              <a:ext uri="{28A0092B-C50C-407E-A947-70E740481C1C}">
                <a14:useLocalDpi xmlns:a14="http://schemas.microsoft.com/office/drawing/2010/main" val="0"/>
              </a:ext>
            </a:extLst>
          </a:blip>
          <a:srcRect l="5943" t="6458" r="8591" b="6819"/>
          <a:stretch/>
        </p:blipFill>
        <p:spPr bwMode="auto">
          <a:xfrm>
            <a:off x="5881678" y="4514892"/>
            <a:ext cx="2992021" cy="1591112"/>
          </a:xfrm>
          <a:prstGeom prst="rect">
            <a:avLst/>
          </a:prstGeom>
          <a:noFill/>
          <a:ln>
            <a:noFill/>
          </a:ln>
        </p:spPr>
      </p:pic>
    </p:spTree>
    <p:extLst>
      <p:ext uri="{BB962C8B-B14F-4D97-AF65-F5344CB8AC3E}">
        <p14:creationId xmlns:p14="http://schemas.microsoft.com/office/powerpoint/2010/main" val="890501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Blow Fly</a:t>
            </a:r>
            <a:endParaRPr lang="en-US" dirty="0"/>
          </a:p>
        </p:txBody>
      </p:sp>
      <p:sp>
        <p:nvSpPr>
          <p:cNvPr id="3" name="Content Placeholder 2"/>
          <p:cNvSpPr>
            <a:spLocks noGrp="1"/>
          </p:cNvSpPr>
          <p:nvPr>
            <p:ph idx="1"/>
          </p:nvPr>
        </p:nvSpPr>
        <p:spPr/>
        <p:txBody>
          <a:bodyPr/>
          <a:lstStyle/>
          <a:p>
            <a:pPr lvl="0"/>
            <a:r>
              <a:rPr lang="en-US" dirty="0" smtClean="0"/>
              <a:t>Larvae of most species are scavengers of carrion (dead animals, included sheep) and dung, and most likely constitute the majority of the maggots found in these materials.</a:t>
            </a:r>
          </a:p>
          <a:p>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t="19231" b="10704"/>
          <a:stretch/>
        </p:blipFill>
        <p:spPr bwMode="auto">
          <a:xfrm>
            <a:off x="960441" y="3708661"/>
            <a:ext cx="7323207" cy="2983053"/>
          </a:xfrm>
          <a:prstGeom prst="rect">
            <a:avLst/>
          </a:prstGeom>
          <a:noFill/>
          <a:ln>
            <a:noFill/>
          </a:ln>
        </p:spPr>
      </p:pic>
    </p:spTree>
    <p:extLst>
      <p:ext uri="{BB962C8B-B14F-4D97-AF65-F5344CB8AC3E}">
        <p14:creationId xmlns:p14="http://schemas.microsoft.com/office/powerpoint/2010/main" val="1669479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Dermestid</a:t>
            </a:r>
            <a:r>
              <a:rPr lang="en-US" dirty="0" smtClean="0"/>
              <a:t> Beetle</a:t>
            </a:r>
            <a:endParaRPr lang="en-US" dirty="0"/>
          </a:p>
        </p:txBody>
      </p:sp>
      <p:sp>
        <p:nvSpPr>
          <p:cNvPr id="3" name="Content Placeholder 2"/>
          <p:cNvSpPr>
            <a:spLocks noGrp="1"/>
          </p:cNvSpPr>
          <p:nvPr>
            <p:ph idx="1"/>
          </p:nvPr>
        </p:nvSpPr>
        <p:spPr>
          <a:xfrm>
            <a:off x="457200" y="1600200"/>
            <a:ext cx="4864411" cy="4525963"/>
          </a:xfrm>
        </p:spPr>
        <p:txBody>
          <a:bodyPr/>
          <a:lstStyle/>
          <a:p>
            <a:r>
              <a:rPr lang="en-US" dirty="0" smtClean="0"/>
              <a:t>Like maggots, the </a:t>
            </a:r>
            <a:r>
              <a:rPr lang="en-US" dirty="0" err="1" smtClean="0"/>
              <a:t>dermetsid</a:t>
            </a:r>
            <a:r>
              <a:rPr lang="en-US" dirty="0" smtClean="0"/>
              <a:t> beetle feeds on dead animals (carrion).</a:t>
            </a:r>
          </a:p>
          <a:p>
            <a:r>
              <a:rPr lang="en-US" dirty="0" smtClean="0"/>
              <a:t>These usually arrive after the blow flies, which are the first to arrive at a dead animal.</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028483" y="2061828"/>
            <a:ext cx="4385125" cy="3461869"/>
          </a:xfrm>
          <a:prstGeom prst="rect">
            <a:avLst/>
          </a:prstGeom>
          <a:noFill/>
          <a:ln>
            <a:noFill/>
          </a:ln>
        </p:spPr>
      </p:pic>
    </p:spTree>
    <p:extLst>
      <p:ext uri="{BB962C8B-B14F-4D97-AF65-F5344CB8AC3E}">
        <p14:creationId xmlns:p14="http://schemas.microsoft.com/office/powerpoint/2010/main" val="2400388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Dermestid</a:t>
            </a:r>
            <a:r>
              <a:rPr lang="en-US" dirty="0" smtClean="0"/>
              <a:t> Beetle</a:t>
            </a:r>
            <a:endParaRPr lang="en-US" dirty="0"/>
          </a:p>
        </p:txBody>
      </p:sp>
      <p:sp>
        <p:nvSpPr>
          <p:cNvPr id="3" name="Content Placeholder 2"/>
          <p:cNvSpPr>
            <a:spLocks noGrp="1"/>
          </p:cNvSpPr>
          <p:nvPr>
            <p:ph idx="1"/>
          </p:nvPr>
        </p:nvSpPr>
        <p:spPr/>
        <p:txBody>
          <a:bodyPr/>
          <a:lstStyle/>
          <a:p>
            <a:r>
              <a:rPr lang="en-US" dirty="0"/>
              <a:t>These beetles undergo complete metamorphosis; that is, egg, larval, </a:t>
            </a:r>
            <a:r>
              <a:rPr lang="en-US" dirty="0" err="1"/>
              <a:t>pupal</a:t>
            </a:r>
            <a:r>
              <a:rPr lang="en-US" dirty="0"/>
              <a:t>, and adult stages. The complete life cycle lasts about 45 days per generation. </a:t>
            </a:r>
            <a:endParaRPr lang="en-US" dirty="0" smtClean="0"/>
          </a:p>
          <a:p>
            <a:r>
              <a:rPr lang="en-US" dirty="0"/>
              <a:t>Adults (beetle looking), lay eggs that are too small to be seen with the naked eye. A few days later very small larvae hatch out which begin looking for their first meal. </a:t>
            </a:r>
          </a:p>
        </p:txBody>
      </p:sp>
    </p:spTree>
    <p:extLst>
      <p:ext uri="{BB962C8B-B14F-4D97-AF65-F5344CB8AC3E}">
        <p14:creationId xmlns:p14="http://schemas.microsoft.com/office/powerpoint/2010/main" val="537837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0578" y="274638"/>
            <a:ext cx="4776222" cy="1143000"/>
          </a:xfrm>
        </p:spPr>
        <p:txBody>
          <a:bodyPr>
            <a:normAutofit fontScale="90000"/>
          </a:bodyPr>
          <a:lstStyle/>
          <a:p>
            <a:r>
              <a:rPr lang="en-US" dirty="0" err="1" smtClean="0"/>
              <a:t>Dermestid</a:t>
            </a:r>
            <a:r>
              <a:rPr lang="en-US" dirty="0" smtClean="0"/>
              <a:t> Beetle Larvae</a:t>
            </a:r>
            <a:endParaRPr lang="en-US" dirty="0"/>
          </a:p>
        </p:txBody>
      </p:sp>
      <p:sp>
        <p:nvSpPr>
          <p:cNvPr id="3" name="Content Placeholder 2"/>
          <p:cNvSpPr>
            <a:spLocks noGrp="1"/>
          </p:cNvSpPr>
          <p:nvPr>
            <p:ph idx="1"/>
          </p:nvPr>
        </p:nvSpPr>
        <p:spPr>
          <a:xfrm>
            <a:off x="3910578" y="1600200"/>
            <a:ext cx="4776222" cy="4525963"/>
          </a:xfrm>
        </p:spPr>
        <p:txBody>
          <a:bodyPr>
            <a:normAutofit fontScale="92500"/>
          </a:bodyPr>
          <a:lstStyle/>
          <a:p>
            <a:r>
              <a:rPr lang="en-US" dirty="0"/>
              <a:t>The larvae continue eating and molting 8 times before they reach about ¾ of an inch in length</a:t>
            </a:r>
            <a:r>
              <a:rPr lang="en-US" dirty="0" smtClean="0"/>
              <a:t>.</a:t>
            </a:r>
          </a:p>
          <a:p>
            <a:r>
              <a:rPr lang="en-US" dirty="0" smtClean="0"/>
              <a:t> </a:t>
            </a:r>
            <a:r>
              <a:rPr lang="en-US" dirty="0"/>
              <a:t>This growing/molting period lasts about 30 days. It is the larvae that do the majority of the cleaning. </a:t>
            </a:r>
          </a:p>
        </p:txBody>
      </p:sp>
      <p:pic>
        <p:nvPicPr>
          <p:cNvPr id="4" name="Picture 3"/>
          <p:cNvPicPr/>
          <p:nvPr/>
        </p:nvPicPr>
        <p:blipFill rotWithShape="1">
          <a:blip r:embed="rId2">
            <a:extLst>
              <a:ext uri="{28A0092B-C50C-407E-A947-70E740481C1C}">
                <a14:useLocalDpi xmlns:a14="http://schemas.microsoft.com/office/drawing/2010/main" val="0"/>
              </a:ext>
            </a:extLst>
          </a:blip>
          <a:srcRect l="20677" t="11737" r="8138" b="25865"/>
          <a:stretch/>
        </p:blipFill>
        <p:spPr bwMode="auto">
          <a:xfrm rot="5400000">
            <a:off x="-973024" y="1833323"/>
            <a:ext cx="5991302" cy="3453380"/>
          </a:xfrm>
          <a:prstGeom prst="rect">
            <a:avLst/>
          </a:prstGeom>
          <a:noFill/>
          <a:ln>
            <a:noFill/>
          </a:ln>
        </p:spPr>
      </p:pic>
    </p:spTree>
    <p:extLst>
      <p:ext uri="{BB962C8B-B14F-4D97-AF65-F5344CB8AC3E}">
        <p14:creationId xmlns:p14="http://schemas.microsoft.com/office/powerpoint/2010/main" val="36016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Dermestid</a:t>
            </a:r>
            <a:r>
              <a:rPr lang="en-US" dirty="0" smtClean="0"/>
              <a:t> Beetle</a:t>
            </a:r>
            <a:endParaRPr lang="en-US" dirty="0"/>
          </a:p>
        </p:txBody>
      </p:sp>
      <p:sp>
        <p:nvSpPr>
          <p:cNvPr id="3" name="Content Placeholder 2"/>
          <p:cNvSpPr>
            <a:spLocks noGrp="1"/>
          </p:cNvSpPr>
          <p:nvPr>
            <p:ph idx="1"/>
          </p:nvPr>
        </p:nvSpPr>
        <p:spPr>
          <a:xfrm>
            <a:off x="457200" y="1600200"/>
            <a:ext cx="8229600" cy="4829490"/>
          </a:xfrm>
        </p:spPr>
        <p:txBody>
          <a:bodyPr>
            <a:normAutofit fontScale="92500"/>
          </a:bodyPr>
          <a:lstStyle/>
          <a:p>
            <a:r>
              <a:rPr lang="en-US" dirty="0"/>
              <a:t>The large larvae then find a quite spot and pupate. </a:t>
            </a:r>
            <a:endParaRPr lang="en-US" dirty="0" smtClean="0"/>
          </a:p>
          <a:p>
            <a:r>
              <a:rPr lang="en-US" dirty="0" smtClean="0"/>
              <a:t>As </a:t>
            </a:r>
            <a:r>
              <a:rPr lang="en-US" dirty="0"/>
              <a:t>they pupate their last outer larvae skin falls off leaving them somewhat yellow in appearance. </a:t>
            </a:r>
            <a:endParaRPr lang="en-US" dirty="0" smtClean="0"/>
          </a:p>
          <a:p>
            <a:r>
              <a:rPr lang="en-US" dirty="0" smtClean="0"/>
              <a:t>7 </a:t>
            </a:r>
            <a:r>
              <a:rPr lang="en-US" dirty="0"/>
              <a:t>days later out comes an adult. </a:t>
            </a:r>
            <a:endParaRPr lang="en-US" dirty="0" smtClean="0"/>
          </a:p>
          <a:p>
            <a:pPr lvl="0"/>
            <a:r>
              <a:rPr lang="en-US" dirty="0"/>
              <a:t>Within a day or two the adult is laying 4-5 eggs a day and the whole process begins anew.</a:t>
            </a:r>
          </a:p>
          <a:p>
            <a:pPr lvl="0"/>
            <a:r>
              <a:rPr lang="en-US" dirty="0"/>
              <a:t>The adults live for about 3 months</a:t>
            </a:r>
            <a:r>
              <a:rPr lang="en-US" dirty="0" smtClean="0"/>
              <a:t>.</a:t>
            </a:r>
            <a:endParaRPr lang="en-US" dirty="0"/>
          </a:p>
        </p:txBody>
      </p:sp>
    </p:spTree>
    <p:extLst>
      <p:ext uri="{BB962C8B-B14F-4D97-AF65-F5344CB8AC3E}">
        <p14:creationId xmlns:p14="http://schemas.microsoft.com/office/powerpoint/2010/main" val="1884310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Ticks</a:t>
            </a:r>
            <a:endParaRPr lang="en-US" dirty="0"/>
          </a:p>
        </p:txBody>
      </p:sp>
      <p:sp>
        <p:nvSpPr>
          <p:cNvPr id="3" name="Content Placeholder 2"/>
          <p:cNvSpPr>
            <a:spLocks noGrp="1"/>
          </p:cNvSpPr>
          <p:nvPr>
            <p:ph idx="1"/>
          </p:nvPr>
        </p:nvSpPr>
        <p:spPr>
          <a:xfrm>
            <a:off x="457200" y="1269813"/>
            <a:ext cx="4924884" cy="5321123"/>
          </a:xfrm>
        </p:spPr>
        <p:txBody>
          <a:bodyPr>
            <a:normAutofit fontScale="92500" lnSpcReduction="20000"/>
          </a:bodyPr>
          <a:lstStyle/>
          <a:p>
            <a:pPr lvl="0"/>
            <a:r>
              <a:rPr lang="en-US" dirty="0"/>
              <a:t>Most ticks go through four life stages: egg, six-legged larva, eight-legged nymph, and adult. </a:t>
            </a:r>
            <a:endParaRPr lang="en-US" dirty="0" smtClean="0"/>
          </a:p>
          <a:p>
            <a:pPr lvl="0"/>
            <a:r>
              <a:rPr lang="en-US" dirty="0" smtClean="0"/>
              <a:t>After </a:t>
            </a:r>
            <a:r>
              <a:rPr lang="en-US" dirty="0"/>
              <a:t>hatching from the eggs, ticks must eat blood at every stage to survive</a:t>
            </a:r>
            <a:r>
              <a:rPr lang="en-US" dirty="0" smtClean="0"/>
              <a:t>.</a:t>
            </a:r>
          </a:p>
          <a:p>
            <a:pPr lvl="0"/>
            <a:r>
              <a:rPr lang="en-US" dirty="0" smtClean="0"/>
              <a:t> </a:t>
            </a:r>
            <a:r>
              <a:rPr lang="en-US" dirty="0"/>
              <a:t>Ticks that require this many hosts can take up to 3 years to complete their full life cycle, and most will die because they don’t find a host for their next feeding.</a:t>
            </a:r>
          </a:p>
          <a:p>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t="7313"/>
          <a:stretch/>
        </p:blipFill>
        <p:spPr bwMode="auto">
          <a:xfrm>
            <a:off x="5382084" y="2257445"/>
            <a:ext cx="3622140" cy="28808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0405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2026"/>
            <a:ext cx="8229600" cy="5864138"/>
          </a:xfrm>
        </p:spPr>
        <p:txBody>
          <a:bodyPr/>
          <a:lstStyle/>
          <a:p>
            <a:r>
              <a:rPr lang="en-US" dirty="0" smtClean="0"/>
              <a:t>In wild sheep, ticks mainly collect along the ears, where it is easy to get to the soft skin there. </a:t>
            </a:r>
          </a:p>
          <a:p>
            <a:r>
              <a:rPr lang="en-US" dirty="0" smtClean="0"/>
              <a:t>Numbers up to around 70 ticks on one ear can occur.</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035920" y="2479159"/>
            <a:ext cx="5906183" cy="4036193"/>
          </a:xfrm>
          <a:prstGeom prst="rect">
            <a:avLst/>
          </a:prstGeom>
          <a:noFill/>
          <a:ln>
            <a:noFill/>
          </a:ln>
        </p:spPr>
      </p:pic>
    </p:spTree>
    <p:extLst>
      <p:ext uri="{BB962C8B-B14F-4D97-AF65-F5344CB8AC3E}">
        <p14:creationId xmlns:p14="http://schemas.microsoft.com/office/powerpoint/2010/main" val="1392390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213"/>
            <a:ext cx="8229600" cy="1143000"/>
          </a:xfrm>
        </p:spPr>
        <p:txBody>
          <a:bodyPr/>
          <a:lstStyle/>
          <a:p>
            <a:r>
              <a:rPr lang="en-US" dirty="0" smtClean="0"/>
              <a:t>Ticks</a:t>
            </a:r>
            <a:endParaRPr lang="en-US" dirty="0"/>
          </a:p>
        </p:txBody>
      </p:sp>
      <p:pic>
        <p:nvPicPr>
          <p:cNvPr id="4" name="Picture 3"/>
          <p:cNvPicPr>
            <a:picLocks noChangeAspect="1"/>
          </p:cNvPicPr>
          <p:nvPr/>
        </p:nvPicPr>
        <p:blipFill>
          <a:blip r:embed="rId2"/>
          <a:stretch>
            <a:fillRect/>
          </a:stretch>
        </p:blipFill>
        <p:spPr>
          <a:xfrm>
            <a:off x="2007288" y="1168306"/>
            <a:ext cx="5481102" cy="5590724"/>
          </a:xfrm>
          <a:prstGeom prst="rect">
            <a:avLst/>
          </a:prstGeom>
        </p:spPr>
      </p:pic>
    </p:spTree>
    <p:extLst>
      <p:ext uri="{BB962C8B-B14F-4D97-AF65-F5344CB8AC3E}">
        <p14:creationId xmlns:p14="http://schemas.microsoft.com/office/powerpoint/2010/main" val="1250844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46"/>
            <a:ext cx="8229600" cy="1143000"/>
          </a:xfrm>
        </p:spPr>
        <p:txBody>
          <a:bodyPr/>
          <a:lstStyle/>
          <a:p>
            <a:r>
              <a:rPr lang="en-US" dirty="0" smtClean="0"/>
              <a:t>Organisms in Bighorns</a:t>
            </a:r>
            <a:endParaRPr lang="en-US" dirty="0"/>
          </a:p>
        </p:txBody>
      </p:sp>
      <p:sp>
        <p:nvSpPr>
          <p:cNvPr id="3" name="Content Placeholder 2"/>
          <p:cNvSpPr>
            <a:spLocks noGrp="1"/>
          </p:cNvSpPr>
          <p:nvPr>
            <p:ph idx="1"/>
          </p:nvPr>
        </p:nvSpPr>
        <p:spPr>
          <a:xfrm>
            <a:off x="457200" y="1156768"/>
            <a:ext cx="8229600" cy="4525963"/>
          </a:xfrm>
        </p:spPr>
        <p:txBody>
          <a:bodyPr/>
          <a:lstStyle/>
          <a:p>
            <a:r>
              <a:rPr lang="en-US" dirty="0" smtClean="0"/>
              <a:t>Bighorn sheep often are a host to other organisms, giving these other organisms food and shelter and helping them survive.</a:t>
            </a:r>
          </a:p>
          <a:p>
            <a:r>
              <a:rPr lang="en-US" dirty="0" smtClean="0"/>
              <a:t>However, often times the sheep itself suffers from having these organisms on and inside its body.</a:t>
            </a:r>
            <a:endParaRPr lang="en-US" dirty="0"/>
          </a:p>
        </p:txBody>
      </p:sp>
      <p:pic>
        <p:nvPicPr>
          <p:cNvPr id="4" name="Picture 3"/>
          <p:cNvPicPr>
            <a:picLocks noChangeAspect="1"/>
          </p:cNvPicPr>
          <p:nvPr/>
        </p:nvPicPr>
        <p:blipFill rotWithShape="1">
          <a:blip r:embed="rId2"/>
          <a:srcRect t="10545"/>
          <a:stretch/>
        </p:blipFill>
        <p:spPr>
          <a:xfrm>
            <a:off x="2620489" y="3776627"/>
            <a:ext cx="4273415" cy="3057486"/>
          </a:xfrm>
          <a:prstGeom prst="rect">
            <a:avLst/>
          </a:prstGeom>
        </p:spPr>
      </p:pic>
    </p:spTree>
    <p:extLst>
      <p:ext uri="{BB962C8B-B14F-4D97-AF65-F5344CB8AC3E}">
        <p14:creationId xmlns:p14="http://schemas.microsoft.com/office/powerpoint/2010/main" val="2881637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Ticks Find Their Hosts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Ticks find their hosts by detecting animals´ breath and body odors, or by sensing body heat, moisture, and </a:t>
            </a:r>
            <a:r>
              <a:rPr lang="en-US" dirty="0" smtClean="0"/>
              <a:t>vibrations</a:t>
            </a:r>
          </a:p>
          <a:p>
            <a:r>
              <a:rPr lang="en-US" dirty="0" smtClean="0"/>
              <a:t>Ticks </a:t>
            </a:r>
            <a:r>
              <a:rPr lang="en-US" dirty="0"/>
              <a:t>pick a place to wait by identifying well-used paths. Then they wait for a host, resting on the tips of grasses and shrubs</a:t>
            </a:r>
            <a:r>
              <a:rPr lang="en-US" dirty="0" smtClean="0"/>
              <a:t>..</a:t>
            </a:r>
            <a:endParaRPr lang="en-US" dirty="0"/>
          </a:p>
          <a:p>
            <a:r>
              <a:rPr lang="en-US" dirty="0" smtClean="0"/>
              <a:t/>
            </a:r>
            <a:r>
              <a:rPr lang="en-US" dirty="0"/>
              <a:t>When a host brushes the spot where a tick is waiting, it quickly climbs aboard. Some ticks will attach quickly and others will wander, looking for places like the ear, or other areas where the skin is thinner.</a:t>
            </a:r>
            <a:r>
              <a:rPr lang="en-US" dirty="0" smtClean="0">
                <a:effectLst/>
              </a:rPr>
              <a:t> </a:t>
            </a:r>
            <a:endParaRPr lang="en-US" dirty="0"/>
          </a:p>
        </p:txBody>
      </p:sp>
    </p:spTree>
    <p:extLst>
      <p:ext uri="{BB962C8B-B14F-4D97-AF65-F5344CB8AC3E}">
        <p14:creationId xmlns:p14="http://schemas.microsoft.com/office/powerpoint/2010/main" val="730870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Ticks Can Spread Diseases</a:t>
            </a:r>
            <a:endParaRPr lang="en-US" dirty="0"/>
          </a:p>
        </p:txBody>
      </p:sp>
      <p:pic>
        <p:nvPicPr>
          <p:cNvPr id="4" name="Picture 3"/>
          <p:cNvPicPr>
            <a:picLocks noChangeAspect="1"/>
          </p:cNvPicPr>
          <p:nvPr/>
        </p:nvPicPr>
        <p:blipFill>
          <a:blip r:embed="rId2"/>
          <a:stretch>
            <a:fillRect/>
          </a:stretch>
        </p:blipFill>
        <p:spPr>
          <a:xfrm>
            <a:off x="2242579" y="3452563"/>
            <a:ext cx="4578698" cy="3434024"/>
          </a:xfrm>
          <a:prstGeom prst="rect">
            <a:avLst/>
          </a:prstGeom>
        </p:spPr>
      </p:pic>
      <p:sp>
        <p:nvSpPr>
          <p:cNvPr id="3" name="Content Placeholder 2"/>
          <p:cNvSpPr>
            <a:spLocks noGrp="1"/>
          </p:cNvSpPr>
          <p:nvPr>
            <p:ph idx="1"/>
          </p:nvPr>
        </p:nvSpPr>
        <p:spPr>
          <a:xfrm>
            <a:off x="457200" y="1441464"/>
            <a:ext cx="8229600" cy="4525963"/>
          </a:xfrm>
        </p:spPr>
        <p:txBody>
          <a:bodyPr>
            <a:normAutofit/>
          </a:bodyPr>
          <a:lstStyle/>
          <a:p>
            <a:pPr lvl="0"/>
            <a:r>
              <a:rPr lang="en-US" dirty="0"/>
              <a:t>Depending on the tick species and its stage of life, preparing to feed can take from 10 minutes to 2 hours. When the tick finds a feeding spot, it grasps the skin and cuts into the surface</a:t>
            </a:r>
            <a:r>
              <a:rPr lang="en-US" dirty="0" smtClean="0"/>
              <a:t>.</a:t>
            </a:r>
            <a:endParaRPr lang="en-US" dirty="0"/>
          </a:p>
        </p:txBody>
      </p:sp>
    </p:spTree>
    <p:extLst>
      <p:ext uri="{BB962C8B-B14F-4D97-AF65-F5344CB8AC3E}">
        <p14:creationId xmlns:p14="http://schemas.microsoft.com/office/powerpoint/2010/main" val="3195306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Spreading Diseases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The tick then inserts its feeding tube. Many species also secrete a cement-like substance that keeps them firmly attached during the meal. The feeding tube can have barbs which help keep the tick in place.</a:t>
            </a:r>
          </a:p>
          <a:p>
            <a:pPr lvl="0"/>
            <a:r>
              <a:rPr lang="en-US" dirty="0" smtClean="0"/>
              <a:t>Ticks also can secrete small amounts of saliva with anesthetic properties so that the animal or person can't feel that the tick has attached itself. If the tick is in a sheltered spot, it can go unnoticed.</a:t>
            </a:r>
          </a:p>
          <a:p>
            <a:endParaRPr lang="en-US" dirty="0"/>
          </a:p>
        </p:txBody>
      </p:sp>
    </p:spTree>
    <p:extLst>
      <p:ext uri="{BB962C8B-B14F-4D97-AF65-F5344CB8AC3E}">
        <p14:creationId xmlns:p14="http://schemas.microsoft.com/office/powerpoint/2010/main" val="2525229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lvl="0"/>
            <a:r>
              <a:rPr lang="en-US" dirty="0" smtClean="0"/>
              <a:t>A tick will suck the blood slowly for several days. If the host animal has a </a:t>
            </a:r>
            <a:r>
              <a:rPr lang="en-US" dirty="0" err="1" smtClean="0"/>
              <a:t>bloodborne</a:t>
            </a:r>
            <a:r>
              <a:rPr lang="en-US" dirty="0" smtClean="0"/>
              <a:t> infection, the tick will ingest the pathogens with the blood.</a:t>
            </a:r>
          </a:p>
          <a:p>
            <a:pPr lvl="0"/>
            <a:r>
              <a:rPr lang="en-US" dirty="0" smtClean="0"/>
              <a:t>Small amounts of saliva from the tick may also enter the skin of the host animal during the feeding process. If the tick contains a pathogen, the organism may be transmitted to the host animal in this way.</a:t>
            </a:r>
          </a:p>
          <a:p>
            <a:pPr lvl="0"/>
            <a:r>
              <a:rPr lang="en-US" dirty="0" smtClean="0"/>
              <a:t>After feeding, most ticks will drop off and prepare for the next life stage. At its next feeding, it can then transmit an acquired disease to the new host.</a:t>
            </a:r>
          </a:p>
          <a:p>
            <a:endParaRPr lang="en-US" dirty="0" smtClean="0"/>
          </a:p>
          <a:p>
            <a:endParaRPr lang="en-US" dirty="0"/>
          </a:p>
        </p:txBody>
      </p:sp>
    </p:spTree>
    <p:extLst>
      <p:ext uri="{BB962C8B-B14F-4D97-AF65-F5344CB8AC3E}">
        <p14:creationId xmlns:p14="http://schemas.microsoft.com/office/powerpoint/2010/main" val="651060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5938" y="73078"/>
            <a:ext cx="4090861" cy="1143000"/>
          </a:xfrm>
        </p:spPr>
        <p:txBody>
          <a:bodyPr/>
          <a:lstStyle/>
          <a:p>
            <a:r>
              <a:rPr lang="en-US" dirty="0" err="1" smtClean="0"/>
              <a:t>Psoroptes</a:t>
            </a:r>
            <a:r>
              <a:rPr lang="en-US" dirty="0" smtClean="0"/>
              <a:t> Mite</a:t>
            </a:r>
            <a:endParaRPr lang="en-US" dirty="0"/>
          </a:p>
        </p:txBody>
      </p:sp>
      <p:sp>
        <p:nvSpPr>
          <p:cNvPr id="3" name="Content Placeholder 2"/>
          <p:cNvSpPr>
            <a:spLocks noGrp="1"/>
          </p:cNvSpPr>
          <p:nvPr>
            <p:ph idx="1"/>
          </p:nvPr>
        </p:nvSpPr>
        <p:spPr>
          <a:xfrm>
            <a:off x="4595938" y="1216078"/>
            <a:ext cx="4374203" cy="5546672"/>
          </a:xfrm>
        </p:spPr>
        <p:txBody>
          <a:bodyPr>
            <a:normAutofit fontScale="92500" lnSpcReduction="10000"/>
          </a:bodyPr>
          <a:lstStyle/>
          <a:p>
            <a:pPr lvl="0"/>
            <a:r>
              <a:rPr lang="en-US" dirty="0" smtClean="0"/>
              <a:t>The </a:t>
            </a:r>
            <a:r>
              <a:rPr lang="en-US" u="sng" dirty="0" smtClean="0"/>
              <a:t>microscopic</a:t>
            </a:r>
            <a:r>
              <a:rPr lang="en-US" dirty="0" smtClean="0"/>
              <a:t> </a:t>
            </a:r>
            <a:r>
              <a:rPr lang="en-US" i="1" dirty="0" err="1" smtClean="0"/>
              <a:t>Psoropes</a:t>
            </a:r>
            <a:r>
              <a:rPr lang="en-US" dirty="0"/>
              <a:t> mites are responsible for causing </a:t>
            </a:r>
            <a:r>
              <a:rPr lang="en-US" dirty="0" err="1" smtClean="0"/>
              <a:t>psoroptic</a:t>
            </a:r>
            <a:r>
              <a:rPr lang="en-US" dirty="0"/>
              <a:t> mange in various </a:t>
            </a:r>
            <a:r>
              <a:rPr lang="en-US" dirty="0" smtClean="0"/>
              <a:t>animals, including wild sheep.</a:t>
            </a:r>
          </a:p>
          <a:p>
            <a:r>
              <a:rPr lang="en-US" dirty="0" smtClean="0"/>
              <a:t>This is where animals develop heavy crusts in and around their ears and over their bodies, lose hair and body weight, and may lead to death.</a:t>
            </a:r>
          </a:p>
          <a:p>
            <a:pPr lvl="0"/>
            <a:endParaRPr lang="en-US" dirty="0" smtClean="0"/>
          </a:p>
          <a:p>
            <a:pPr lvl="0"/>
            <a:endParaRPr lang="en-US" dirty="0"/>
          </a:p>
          <a:p>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24046" r="24414"/>
          <a:stretch/>
        </p:blipFill>
        <p:spPr bwMode="auto">
          <a:xfrm>
            <a:off x="0" y="0"/>
            <a:ext cx="4595939" cy="6762750"/>
          </a:xfrm>
          <a:prstGeom prst="rect">
            <a:avLst/>
          </a:prstGeom>
          <a:noFill/>
          <a:ln>
            <a:noFill/>
          </a:ln>
        </p:spPr>
      </p:pic>
    </p:spTree>
    <p:extLst>
      <p:ext uri="{BB962C8B-B14F-4D97-AF65-F5344CB8AC3E}">
        <p14:creationId xmlns:p14="http://schemas.microsoft.com/office/powerpoint/2010/main" val="3946888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Psoroptes</a:t>
            </a:r>
            <a:r>
              <a:rPr lang="en-US" dirty="0" smtClean="0"/>
              <a:t> Mite</a:t>
            </a:r>
            <a:endParaRPr lang="en-US" dirty="0"/>
          </a:p>
        </p:txBody>
      </p:sp>
      <p:sp>
        <p:nvSpPr>
          <p:cNvPr id="3" name="Content Placeholder 2"/>
          <p:cNvSpPr>
            <a:spLocks noGrp="1"/>
          </p:cNvSpPr>
          <p:nvPr>
            <p:ph idx="1"/>
          </p:nvPr>
        </p:nvSpPr>
        <p:spPr>
          <a:xfrm>
            <a:off x="457200" y="2332037"/>
            <a:ext cx="5126461" cy="4525963"/>
          </a:xfrm>
        </p:spPr>
        <p:txBody>
          <a:bodyPr/>
          <a:lstStyle/>
          <a:p>
            <a:pPr lvl="0"/>
            <a:r>
              <a:rPr lang="en-US" dirty="0"/>
              <a:t>This entire lifecycle, from egg to egg, takes approximately two weeks, but may vary with environmental conditions.</a:t>
            </a:r>
          </a:p>
          <a:p>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9284" r="4572"/>
          <a:stretch/>
        </p:blipFill>
        <p:spPr bwMode="auto">
          <a:xfrm>
            <a:off x="5583661" y="1793862"/>
            <a:ext cx="3560340" cy="2990633"/>
          </a:xfrm>
          <a:prstGeom prst="rect">
            <a:avLst/>
          </a:prstGeom>
          <a:noFill/>
          <a:ln>
            <a:noFill/>
          </a:ln>
        </p:spPr>
      </p:pic>
    </p:spTree>
    <p:extLst>
      <p:ext uri="{BB962C8B-B14F-4D97-AF65-F5344CB8AC3E}">
        <p14:creationId xmlns:p14="http://schemas.microsoft.com/office/powerpoint/2010/main" val="1331718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Psoroptic</a:t>
            </a:r>
            <a:r>
              <a:rPr lang="en-US" dirty="0" smtClean="0"/>
              <a:t> Mange</a:t>
            </a:r>
            <a:endParaRPr lang="en-US" dirty="0"/>
          </a:p>
        </p:txBody>
      </p:sp>
      <p:sp>
        <p:nvSpPr>
          <p:cNvPr id="3" name="Content Placeholder 2"/>
          <p:cNvSpPr>
            <a:spLocks noGrp="1"/>
          </p:cNvSpPr>
          <p:nvPr>
            <p:ph idx="1"/>
          </p:nvPr>
        </p:nvSpPr>
        <p:spPr>
          <a:xfrm>
            <a:off x="457200" y="1277704"/>
            <a:ext cx="8229600" cy="4525963"/>
          </a:xfrm>
        </p:spPr>
        <p:txBody>
          <a:bodyPr>
            <a:normAutofit lnSpcReduction="10000"/>
          </a:bodyPr>
          <a:lstStyle/>
          <a:p>
            <a:r>
              <a:rPr lang="en-US" dirty="0" smtClean="0"/>
              <a:t>Mange can cause intense </a:t>
            </a:r>
            <a:r>
              <a:rPr lang="en-US" dirty="0"/>
              <a:t>pain and irritation caused by the bacterial infections; decreased appetite, weight loss, </a:t>
            </a:r>
            <a:r>
              <a:rPr lang="en-US" dirty="0" smtClean="0"/>
              <a:t>anemia (low red blood cells, which limits amount of oxygen in blood),  </a:t>
            </a:r>
            <a:r>
              <a:rPr lang="en-US" dirty="0"/>
              <a:t>l</a:t>
            </a:r>
            <a:r>
              <a:rPr lang="en-US" dirty="0" smtClean="0"/>
              <a:t>oss of hair (reduces insulation in winter), </a:t>
            </a:r>
            <a:r>
              <a:rPr lang="en-US" dirty="0"/>
              <a:t>and lesions</a:t>
            </a:r>
            <a:r>
              <a:rPr lang="en-US" dirty="0" smtClean="0"/>
              <a:t>.</a:t>
            </a:r>
          </a:p>
          <a:p>
            <a:pPr lvl="0"/>
            <a:r>
              <a:rPr lang="en-US" dirty="0"/>
              <a:t>Adult sheep can regrow hair and recover with time, but may continue to carry mites, </a:t>
            </a:r>
            <a:r>
              <a:rPr lang="en-US" dirty="0" smtClean="0"/>
              <a:t>and continue </a:t>
            </a:r>
            <a:r>
              <a:rPr lang="en-US" dirty="0"/>
              <a:t>ear rubbing or head shaking.</a:t>
            </a:r>
          </a:p>
          <a:p>
            <a:endParaRPr lang="en-US" dirty="0"/>
          </a:p>
          <a:p>
            <a:pPr lvl="0"/>
            <a:endParaRPr lang="en-US" dirty="0"/>
          </a:p>
        </p:txBody>
      </p:sp>
    </p:spTree>
    <p:extLst>
      <p:ext uri="{BB962C8B-B14F-4D97-AF65-F5344CB8AC3E}">
        <p14:creationId xmlns:p14="http://schemas.microsoft.com/office/powerpoint/2010/main" val="7636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6200" y="58420"/>
            <a:ext cx="8991600" cy="6741160"/>
          </a:xfrm>
          <a:prstGeom prst="rect">
            <a:avLst/>
          </a:prstGeom>
          <a:noFill/>
          <a:ln>
            <a:noFill/>
          </a:ln>
        </p:spPr>
      </p:pic>
      <p:sp>
        <p:nvSpPr>
          <p:cNvPr id="5" name="TextBox 4"/>
          <p:cNvSpPr txBox="1"/>
          <p:nvPr/>
        </p:nvSpPr>
        <p:spPr>
          <a:xfrm>
            <a:off x="275781" y="4877022"/>
            <a:ext cx="3937161" cy="646331"/>
          </a:xfrm>
          <a:prstGeom prst="rect">
            <a:avLst/>
          </a:prstGeom>
          <a:noFill/>
        </p:spPr>
        <p:txBody>
          <a:bodyPr wrap="square" rtlCol="0">
            <a:spAutoFit/>
          </a:bodyPr>
          <a:lstStyle/>
          <a:p>
            <a:r>
              <a:rPr lang="en-US" sz="3600" dirty="0" smtClean="0">
                <a:solidFill>
                  <a:schemeClr val="bg1"/>
                </a:solidFill>
              </a:rPr>
              <a:t>sheep with mange</a:t>
            </a:r>
            <a:endParaRPr lang="en-US" sz="3600" dirty="0"/>
          </a:p>
        </p:txBody>
      </p:sp>
    </p:spTree>
    <p:extLst>
      <p:ext uri="{BB962C8B-B14F-4D97-AF65-F5344CB8AC3E}">
        <p14:creationId xmlns:p14="http://schemas.microsoft.com/office/powerpoint/2010/main" val="1872456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a:t>
            </a:r>
            <a:endParaRPr lang="en-US" dirty="0"/>
          </a:p>
        </p:txBody>
      </p:sp>
      <p:sp>
        <p:nvSpPr>
          <p:cNvPr id="3" name="Content Placeholder 2"/>
          <p:cNvSpPr>
            <a:spLocks noGrp="1"/>
          </p:cNvSpPr>
          <p:nvPr>
            <p:ph idx="1"/>
          </p:nvPr>
        </p:nvSpPr>
        <p:spPr>
          <a:xfrm>
            <a:off x="457200" y="1417638"/>
            <a:ext cx="8229600" cy="4991430"/>
          </a:xfrm>
        </p:spPr>
        <p:txBody>
          <a:bodyPr>
            <a:normAutofit lnSpcReduction="10000"/>
          </a:bodyPr>
          <a:lstStyle/>
          <a:p>
            <a:r>
              <a:rPr lang="en-US" dirty="0"/>
              <a:t>Pneumonia is one of the biggest hurdles limiting the comeback of bighorn sheep in western North America. </a:t>
            </a:r>
            <a:endParaRPr lang="en-US" dirty="0" smtClean="0"/>
          </a:p>
          <a:p>
            <a:r>
              <a:rPr lang="en-US" dirty="0"/>
              <a:t>Domestic sheep and goats brought in to graze in bighorn sheep habitat introduce pneumonia to wild sheep. </a:t>
            </a:r>
            <a:endParaRPr lang="en-US" dirty="0" smtClean="0"/>
          </a:p>
          <a:p>
            <a:r>
              <a:rPr lang="en-US" i="1" dirty="0"/>
              <a:t>Mycoplasma </a:t>
            </a:r>
            <a:r>
              <a:rPr lang="en-US" i="1" dirty="0" err="1"/>
              <a:t>ovipneumoniae</a:t>
            </a:r>
            <a:r>
              <a:rPr lang="en-US" dirty="0"/>
              <a:t> </a:t>
            </a:r>
            <a:r>
              <a:rPr lang="en-US" dirty="0" smtClean="0"/>
              <a:t>(M. </a:t>
            </a:r>
            <a:r>
              <a:rPr lang="en-US" dirty="0" err="1" smtClean="0"/>
              <a:t>ovi</a:t>
            </a:r>
            <a:r>
              <a:rPr lang="en-US" dirty="0"/>
              <a:t> </a:t>
            </a:r>
            <a:r>
              <a:rPr lang="en-US" dirty="0" smtClean="0"/>
              <a:t>for short) is a bacteria that  makes it easier for bighorn </a:t>
            </a:r>
            <a:r>
              <a:rPr lang="en-US" dirty="0"/>
              <a:t>sheep </a:t>
            </a:r>
            <a:r>
              <a:rPr lang="en-US" dirty="0" smtClean="0"/>
              <a:t>to get infections. Pneumonia is one of those infections.</a:t>
            </a:r>
            <a:endParaRPr lang="en-US" dirty="0"/>
          </a:p>
        </p:txBody>
      </p:sp>
    </p:spTree>
    <p:extLst>
      <p:ext uri="{BB962C8B-B14F-4D97-AF65-F5344CB8AC3E}">
        <p14:creationId xmlns:p14="http://schemas.microsoft.com/office/powerpoint/2010/main" val="3219508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Mycoplasma </a:t>
            </a:r>
            <a:r>
              <a:rPr lang="en-US" i="1" dirty="0" err="1" smtClean="0"/>
              <a:t>ovipneumoniae</a:t>
            </a:r>
            <a:endParaRPr lang="en-US" dirty="0"/>
          </a:p>
        </p:txBody>
      </p:sp>
      <p:sp>
        <p:nvSpPr>
          <p:cNvPr id="3" name="Content Placeholder 2"/>
          <p:cNvSpPr>
            <a:spLocks noGrp="1"/>
          </p:cNvSpPr>
          <p:nvPr>
            <p:ph idx="1"/>
          </p:nvPr>
        </p:nvSpPr>
        <p:spPr>
          <a:xfrm>
            <a:off x="1716771" y="1084300"/>
            <a:ext cx="8229600" cy="4525963"/>
          </a:xfrm>
        </p:spPr>
        <p:txBody>
          <a:bodyPr/>
          <a:lstStyle/>
          <a:p>
            <a:pPr marL="0" indent="0">
              <a:buNone/>
            </a:pPr>
            <a:r>
              <a:rPr lang="en-US" dirty="0" smtClean="0"/>
              <a:t>The bacteria </a:t>
            </a:r>
            <a:r>
              <a:rPr lang="en-US" dirty="0" err="1" smtClean="0"/>
              <a:t>M.ovi</a:t>
            </a:r>
            <a:r>
              <a:rPr lang="en-US" dirty="0" smtClean="0"/>
              <a:t> in a petri dish.</a:t>
            </a:r>
            <a:endParaRPr lang="en-US" dirty="0"/>
          </a:p>
        </p:txBody>
      </p:sp>
      <p:pic>
        <p:nvPicPr>
          <p:cNvPr id="4" name="Picture 3" descr="http://www.mycoplasma-exp.com/A.laidlawii-25C-x-2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0159" y="1904866"/>
            <a:ext cx="6816971" cy="4715030"/>
          </a:xfrm>
          <a:prstGeom prst="rect">
            <a:avLst/>
          </a:prstGeom>
          <a:noFill/>
          <a:ln>
            <a:noFill/>
          </a:ln>
        </p:spPr>
      </p:pic>
    </p:spTree>
    <p:extLst>
      <p:ext uri="{BB962C8B-B14F-4D97-AF65-F5344CB8AC3E}">
        <p14:creationId xmlns:p14="http://schemas.microsoft.com/office/powerpoint/2010/main" val="2775130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Pneumonia </a:t>
            </a:r>
            <a:endParaRPr lang="en-US" dirty="0"/>
          </a:p>
        </p:txBody>
      </p:sp>
      <p:sp>
        <p:nvSpPr>
          <p:cNvPr id="3" name="Content Placeholder 2"/>
          <p:cNvSpPr>
            <a:spLocks noGrp="1"/>
          </p:cNvSpPr>
          <p:nvPr>
            <p:ph idx="1"/>
          </p:nvPr>
        </p:nvSpPr>
        <p:spPr/>
        <p:txBody>
          <a:bodyPr/>
          <a:lstStyle/>
          <a:p>
            <a:r>
              <a:rPr lang="en-US" dirty="0" smtClean="0"/>
              <a:t>Bighorn sheep often die from pneumonia.</a:t>
            </a:r>
          </a:p>
          <a:p>
            <a:r>
              <a:rPr lang="en-US" dirty="0" smtClean="0"/>
              <a:t>Moisture builds up in the lungs and leads to suffocation.</a:t>
            </a:r>
          </a:p>
          <a:p>
            <a:r>
              <a:rPr lang="en-US" dirty="0" smtClean="0"/>
              <a:t>A wild sheep with pneumonia is easy to identify, as it would have a constant cough.</a:t>
            </a:r>
            <a:endParaRPr lang="en-US" dirty="0"/>
          </a:p>
        </p:txBody>
      </p:sp>
    </p:spTree>
    <p:extLst>
      <p:ext uri="{BB962C8B-B14F-4D97-AF65-F5344CB8AC3E}">
        <p14:creationId xmlns:p14="http://schemas.microsoft.com/office/powerpoint/2010/main" val="1408673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8932" y="274638"/>
            <a:ext cx="3707868" cy="1143000"/>
          </a:xfrm>
        </p:spPr>
        <p:txBody>
          <a:bodyPr/>
          <a:lstStyle/>
          <a:p>
            <a:r>
              <a:rPr lang="en-US" dirty="0" smtClean="0"/>
              <a:t>Botfly</a:t>
            </a:r>
            <a:endParaRPr lang="en-US" dirty="0"/>
          </a:p>
        </p:txBody>
      </p:sp>
      <p:sp>
        <p:nvSpPr>
          <p:cNvPr id="3" name="Content Placeholder 2"/>
          <p:cNvSpPr>
            <a:spLocks noGrp="1"/>
          </p:cNvSpPr>
          <p:nvPr>
            <p:ph idx="1"/>
          </p:nvPr>
        </p:nvSpPr>
        <p:spPr>
          <a:xfrm>
            <a:off x="221734" y="274638"/>
            <a:ext cx="5180507" cy="6134896"/>
          </a:xfrm>
        </p:spPr>
        <p:txBody>
          <a:bodyPr>
            <a:normAutofit lnSpcReduction="10000"/>
          </a:bodyPr>
          <a:lstStyle/>
          <a:p>
            <a:pPr lvl="0"/>
            <a:r>
              <a:rPr lang="en-US" dirty="0"/>
              <a:t>Sheep bot flies begin life as eggs and hatch to larvae of 1 mm within the body of the female. The female then deposits a few larvae, while on the wing, within a tiny mucous drop, directly into a nostril of the host animal. </a:t>
            </a:r>
            <a:endParaRPr lang="en-US" dirty="0" smtClean="0"/>
          </a:p>
          <a:p>
            <a:pPr lvl="0"/>
            <a:r>
              <a:rPr lang="en-US" dirty="0" smtClean="0"/>
              <a:t>The </a:t>
            </a:r>
            <a:r>
              <a:rPr lang="en-US" dirty="0"/>
              <a:t>larvae then make their way up the nasal passage in the mucosa and enter a nasal sinus</a:t>
            </a:r>
            <a:r>
              <a:rPr lang="en-US" dirty="0" smtClean="0"/>
              <a:t>.</a:t>
            </a:r>
          </a:p>
          <a:p>
            <a:pPr marL="0" indent="0">
              <a:buNone/>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220824" y="2004266"/>
            <a:ext cx="3923176" cy="2812963"/>
          </a:xfrm>
          <a:prstGeom prst="rect">
            <a:avLst/>
          </a:prstGeom>
          <a:noFill/>
          <a:ln>
            <a:noFill/>
          </a:ln>
        </p:spPr>
      </p:pic>
    </p:spTree>
    <p:extLst>
      <p:ext uri="{BB962C8B-B14F-4D97-AF65-F5344CB8AC3E}">
        <p14:creationId xmlns:p14="http://schemas.microsoft.com/office/powerpoint/2010/main" val="2031145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Botfly Larvae</a:t>
            </a:r>
            <a:endParaRPr lang="en-US" dirty="0"/>
          </a:p>
        </p:txBody>
      </p:sp>
      <p:sp>
        <p:nvSpPr>
          <p:cNvPr id="3" name="Content Placeholder 2"/>
          <p:cNvSpPr>
            <a:spLocks noGrp="1"/>
          </p:cNvSpPr>
          <p:nvPr>
            <p:ph idx="1"/>
          </p:nvPr>
        </p:nvSpPr>
        <p:spPr>
          <a:xfrm>
            <a:off x="3776098" y="1600200"/>
            <a:ext cx="5153727" cy="4950425"/>
          </a:xfrm>
        </p:spPr>
        <p:txBody>
          <a:bodyPr>
            <a:normAutofit fontScale="77500" lnSpcReduction="20000"/>
          </a:bodyPr>
          <a:lstStyle/>
          <a:p>
            <a:pPr lvl="0"/>
            <a:r>
              <a:rPr lang="en-US" dirty="0" smtClean="0"/>
              <a:t> In the nasal sinus it will develop, grow and molt into a second larval stage. It then continues to develop up to 20 mm (</a:t>
            </a:r>
            <a:r>
              <a:rPr lang="en-US" dirty="0" err="1" smtClean="0"/>
              <a:t>apprx</a:t>
            </a:r>
            <a:r>
              <a:rPr lang="en-US" dirty="0" smtClean="0"/>
              <a:t>. 4/5 inch) in length.</a:t>
            </a:r>
          </a:p>
          <a:p>
            <a:pPr lvl="0"/>
            <a:r>
              <a:rPr lang="en-US" dirty="0" smtClean="0"/>
              <a:t>In sheep, the sinuses extend into the horns, so it can get between the bone of the horn and the sheath of the horn. This can begin to cause issues in the horn. </a:t>
            </a:r>
          </a:p>
          <a:p>
            <a:pPr lvl="0"/>
            <a:r>
              <a:rPr lang="en-US" dirty="0" smtClean="0"/>
              <a:t>When the larva is fully developed it moves down the nasal passage and drops to the ground where it buries itself and pupates. </a:t>
            </a:r>
          </a:p>
          <a:p>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13777" t="19032" r="11804" b="6765"/>
          <a:stretch/>
        </p:blipFill>
        <p:spPr bwMode="auto">
          <a:xfrm>
            <a:off x="287655" y="2277602"/>
            <a:ext cx="3488443" cy="323991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6911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The length of time the larva takes to mature is 25–35 days in warm weather but up to 10 months in colder climates. The pupa takes from 3–9 weeks to mature, again dependent on climatic conditions, after which the adult burrows up to the surface, takes to the wing and commences mating. </a:t>
            </a:r>
          </a:p>
          <a:p>
            <a:endParaRPr lang="en-US" dirty="0"/>
          </a:p>
        </p:txBody>
      </p:sp>
    </p:spTree>
    <p:extLst>
      <p:ext uri="{BB962C8B-B14F-4D97-AF65-F5344CB8AC3E}">
        <p14:creationId xmlns:p14="http://schemas.microsoft.com/office/powerpoint/2010/main" val="543551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Botfly Larvae in an Elk</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10808" y="1361922"/>
            <a:ext cx="8922385" cy="5257800"/>
          </a:xfrm>
          <a:prstGeom prst="rect">
            <a:avLst/>
          </a:prstGeom>
          <a:noFill/>
          <a:ln>
            <a:noFill/>
          </a:ln>
        </p:spPr>
      </p:pic>
      <p:sp>
        <p:nvSpPr>
          <p:cNvPr id="6" name="Text Box 3"/>
          <p:cNvSpPr txBox="1"/>
          <p:nvPr/>
        </p:nvSpPr>
        <p:spPr>
          <a:xfrm>
            <a:off x="4454208" y="1476857"/>
            <a:ext cx="4343400" cy="990600"/>
          </a:xfrm>
          <a:prstGeom prst="rect">
            <a:avLst/>
          </a:prstGeom>
          <a:noFill/>
          <a:ln>
            <a:noFill/>
          </a:ln>
          <a:effectLst/>
          <a:extLst>
            <a:ext uri="{C572A759-6A51-4108-AA02-DFA0A04FC94B}">
              <ma14:wrappingTextBoxFlag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4800" b="1">
                <a:ln w="12700" cap="flat" cmpd="sng" algn="ctr">
                  <a:solidFill>
                    <a:srgbClr val="054697"/>
                  </a:solidFill>
                  <a:prstDash val="solid"/>
                  <a:round/>
                </a:ln>
                <a:solidFill>
                  <a:srgbClr val="F4F1E3"/>
                </a:solidFill>
                <a:effectLst>
                  <a:outerShdw blurRad="41275" dist="20320" dir="1800000" algn="tl">
                    <a:srgbClr val="000000">
                      <a:alpha val="40000"/>
                    </a:srgbClr>
                  </a:outerShdw>
                </a:effectLst>
                <a:latin typeface="Helvetica"/>
                <a:ea typeface="ＭＳ 明朝"/>
                <a:cs typeface="Helvetica"/>
              </a:rPr>
              <a:t>Botfly Larvae</a:t>
            </a:r>
            <a:endParaRPr lang="en-US" sz="1200">
              <a:effectLst/>
              <a:latin typeface="Cambria"/>
              <a:ea typeface="ＭＳ 明朝"/>
              <a:cs typeface="Times New Roman"/>
            </a:endParaRPr>
          </a:p>
        </p:txBody>
      </p:sp>
      <p:sp>
        <p:nvSpPr>
          <p:cNvPr id="7" name="Left Arrow 6"/>
          <p:cNvSpPr/>
          <p:nvPr/>
        </p:nvSpPr>
        <p:spPr>
          <a:xfrm rot="19668908">
            <a:off x="5025708" y="2794482"/>
            <a:ext cx="2768600" cy="800100"/>
          </a:xfrm>
          <a:prstGeom prst="leftArrow">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696840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1292</TotalTime>
  <Words>1139</Words>
  <Application>Microsoft Macintosh PowerPoint</Application>
  <PresentationFormat>On-screen Show (4:3)</PresentationFormat>
  <Paragraphs>76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Organisms in a Stuffed Animal</vt:lpstr>
      <vt:lpstr>Organisms in Bighorns</vt:lpstr>
      <vt:lpstr>Bacteria</vt:lpstr>
      <vt:lpstr>Mycoplasma ovipneumoniae</vt:lpstr>
      <vt:lpstr>Pneumonia </vt:lpstr>
      <vt:lpstr>Botfly</vt:lpstr>
      <vt:lpstr>Botfly Larvae</vt:lpstr>
      <vt:lpstr>PowerPoint Presentation</vt:lpstr>
      <vt:lpstr>Botfly Larvae in an Elk</vt:lpstr>
      <vt:lpstr>Blow Fly</vt:lpstr>
      <vt:lpstr>Blow Fly Larvae</vt:lpstr>
      <vt:lpstr>Blow Fly</vt:lpstr>
      <vt:lpstr>Dermestid Beetle</vt:lpstr>
      <vt:lpstr>Dermestid Beetle</vt:lpstr>
      <vt:lpstr>Dermestid Beetle Larvae</vt:lpstr>
      <vt:lpstr>Dermestid Beetle</vt:lpstr>
      <vt:lpstr>Ticks</vt:lpstr>
      <vt:lpstr>PowerPoint Presentation</vt:lpstr>
      <vt:lpstr>Ticks</vt:lpstr>
      <vt:lpstr>How Ticks Find Their Hosts</vt:lpstr>
      <vt:lpstr>How Ticks Can Spread Diseases</vt:lpstr>
      <vt:lpstr>Spreading Diseases</vt:lpstr>
      <vt:lpstr>PowerPoint Presentation</vt:lpstr>
      <vt:lpstr>Psoroptes Mite</vt:lpstr>
      <vt:lpstr>Psoroptes Mite</vt:lpstr>
      <vt:lpstr>Psoroptic Mange</vt:lpstr>
      <vt:lpstr>PowerPoint Presentation</vt:lpstr>
    </vt:vector>
  </TitlesOfParts>
  <Company>Wild Sheep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Brock</dc:creator>
  <cp:lastModifiedBy>Ryan Brock</cp:lastModifiedBy>
  <cp:revision>24</cp:revision>
  <dcterms:created xsi:type="dcterms:W3CDTF">2018-07-09T17:34:24Z</dcterms:created>
  <dcterms:modified xsi:type="dcterms:W3CDTF">2018-07-10T15:06:55Z</dcterms:modified>
</cp:coreProperties>
</file>